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8C7C8-C27A-3249-A746-7B7894521CA8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6A7B9-FDFF-7147-8396-D2333580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7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250. Kale.  Leaf photosynthetic parenchymal cells stained with </a:t>
            </a:r>
            <a:r>
              <a:rPr lang="en-US" dirty="0" err="1" smtClean="0"/>
              <a:t>safranin</a:t>
            </a:r>
            <a:r>
              <a:rPr lang="en-US" dirty="0" smtClean="0"/>
              <a:t>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89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251. Kale.  Epidermis of petiole stained with </a:t>
            </a:r>
            <a:r>
              <a:rPr lang="en-US" dirty="0" err="1" smtClean="0"/>
              <a:t>safranin</a:t>
            </a:r>
            <a:r>
              <a:rPr lang="en-US" dirty="0" smtClean="0"/>
              <a:t>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21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252. Kale.  Epidermal cells of petiole stained with </a:t>
            </a:r>
            <a:r>
              <a:rPr lang="en-US" dirty="0" err="1" smtClean="0"/>
              <a:t>safranin</a:t>
            </a:r>
            <a:r>
              <a:rPr lang="en-US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35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253. Kale.  Epidermis of petiole stained with </a:t>
            </a:r>
            <a:r>
              <a:rPr lang="en-US" dirty="0" err="1" smtClean="0"/>
              <a:t>safranin</a:t>
            </a:r>
            <a:r>
              <a:rPr lang="en-US" dirty="0" smtClean="0"/>
              <a:t>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84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254. Kale.  </a:t>
            </a:r>
            <a:r>
              <a:rPr lang="en-US" dirty="0" err="1" smtClean="0"/>
              <a:t>Petriole</a:t>
            </a:r>
            <a:r>
              <a:rPr lang="en-US" dirty="0" smtClean="0"/>
              <a:t> parenchymal cells stained with </a:t>
            </a:r>
            <a:r>
              <a:rPr lang="en-US" dirty="0" err="1" smtClean="0"/>
              <a:t>safranin</a:t>
            </a:r>
            <a:r>
              <a:rPr lang="en-US" dirty="0" smtClean="0"/>
              <a:t>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8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255. Kale.  Parenchymal cells of petiole,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0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256. Kale.  Crystals</a:t>
            </a:r>
            <a:r>
              <a:rPr lang="en-US" baseline="0" dirty="0" smtClean="0"/>
              <a:t> in petiole, stained with </a:t>
            </a:r>
            <a:r>
              <a:rPr lang="en-US" baseline="0" dirty="0" err="1" smtClean="0"/>
              <a:t>safranin</a:t>
            </a:r>
            <a:r>
              <a:rPr lang="en-US" baseline="0" dirty="0" smtClean="0"/>
              <a:t>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3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257. Kale.  Crystalline material in petiole stained with </a:t>
            </a:r>
            <a:r>
              <a:rPr lang="en-US" dirty="0" err="1" smtClean="0"/>
              <a:t>safranin</a:t>
            </a:r>
            <a:r>
              <a:rPr lang="en-US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76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258. Kale.  Crystals in petiole stained with </a:t>
            </a:r>
            <a:r>
              <a:rPr lang="en-US" dirty="0" err="1" smtClean="0"/>
              <a:t>safranin</a:t>
            </a:r>
            <a:r>
              <a:rPr lang="en-US" dirty="0" smtClean="0"/>
              <a:t>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28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242. </a:t>
            </a:r>
            <a:r>
              <a:rPr lang="en-US" b="1" i="1" dirty="0" smtClean="0"/>
              <a:t>Brassica </a:t>
            </a:r>
            <a:r>
              <a:rPr lang="en-US" b="1" i="1" dirty="0" err="1" smtClean="0"/>
              <a:t>oleacea</a:t>
            </a:r>
            <a:r>
              <a:rPr lang="en-US" b="1" i="1" dirty="0" smtClean="0"/>
              <a:t> </a:t>
            </a:r>
            <a:r>
              <a:rPr lang="en-US" b="1" i="0" dirty="0" smtClean="0"/>
              <a:t>L., var. </a:t>
            </a:r>
            <a:r>
              <a:rPr lang="en-US" b="1" i="1" dirty="0" err="1" smtClean="0"/>
              <a:t>acephala</a:t>
            </a:r>
            <a:r>
              <a:rPr lang="en-US" b="1" i="1" dirty="0" smtClean="0"/>
              <a:t>   </a:t>
            </a:r>
            <a:r>
              <a:rPr lang="en-US" b="1" i="0" dirty="0" smtClean="0"/>
              <a:t> </a:t>
            </a:r>
            <a:r>
              <a:rPr lang="en-US" dirty="0" smtClean="0"/>
              <a:t>Kale</a:t>
            </a:r>
            <a:r>
              <a:rPr lang="en-US" dirty="0" smtClean="0"/>
              <a:t>.  Leaf surface, 4X. Note prominent veins.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24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243. Kale.  Leaf epidermis with </a:t>
            </a:r>
            <a:r>
              <a:rPr lang="en-US" dirty="0" err="1" smtClean="0"/>
              <a:t>stomates</a:t>
            </a:r>
            <a:r>
              <a:rPr lang="en-US" dirty="0" smtClean="0"/>
              <a:t> (arrows), 25X. Compare epidermal cells with those of lettuce.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0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244. Kale.  Leaf epidermis with </a:t>
            </a:r>
            <a:r>
              <a:rPr lang="en-US" dirty="0" err="1" smtClean="0"/>
              <a:t>stomates</a:t>
            </a:r>
            <a:r>
              <a:rPr lang="en-US" dirty="0" smtClean="0"/>
              <a:t> (arrows), stained with </a:t>
            </a:r>
            <a:r>
              <a:rPr lang="en-US" dirty="0" err="1" smtClean="0"/>
              <a:t>safranin</a:t>
            </a:r>
            <a:r>
              <a:rPr lang="en-US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2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245. Kale.  Leaf epidermis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stomates</a:t>
            </a:r>
            <a:r>
              <a:rPr lang="en-US" baseline="0" dirty="0" smtClean="0"/>
              <a:t> (arrows),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80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246. Kale.  Leaf epidermis with </a:t>
            </a:r>
            <a:r>
              <a:rPr lang="en-US" dirty="0" err="1" smtClean="0"/>
              <a:t>stomates</a:t>
            </a:r>
            <a:r>
              <a:rPr lang="en-US" dirty="0" smtClean="0"/>
              <a:t> (arrows), stained with </a:t>
            </a:r>
            <a:r>
              <a:rPr lang="en-US" dirty="0" err="1" smtClean="0"/>
              <a:t>safranin</a:t>
            </a:r>
            <a:r>
              <a:rPr lang="en-US" dirty="0" smtClean="0"/>
              <a:t>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04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247. Kale. Leaf photosynthetic parenchymal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81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248. Kale. Leaf photosynthetic parenchymal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80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249. Kale.  Leaf photosynthetic parenchymal</a:t>
            </a:r>
            <a:r>
              <a:rPr lang="en-US" baseline="0" dirty="0" smtClean="0"/>
              <a:t> cells, 40X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7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8C83-D5FB-4240-B24B-EED19A0B2BC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13C-A0D5-6941-9796-B4DF66E28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8C83-D5FB-4240-B24B-EED19A0B2BC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13C-A0D5-6941-9796-B4DF66E28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6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8C83-D5FB-4240-B24B-EED19A0B2BC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13C-A0D5-6941-9796-B4DF66E28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8C83-D5FB-4240-B24B-EED19A0B2BC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13C-A0D5-6941-9796-B4DF66E28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8C83-D5FB-4240-B24B-EED19A0B2BC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13C-A0D5-6941-9796-B4DF66E28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3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8C83-D5FB-4240-B24B-EED19A0B2BC5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13C-A0D5-6941-9796-B4DF66E28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0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8C83-D5FB-4240-B24B-EED19A0B2BC5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13C-A0D5-6941-9796-B4DF66E28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8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8C83-D5FB-4240-B24B-EED19A0B2BC5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13C-A0D5-6941-9796-B4DF66E28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7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8C83-D5FB-4240-B24B-EED19A0B2BC5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13C-A0D5-6941-9796-B4DF66E28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7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8C83-D5FB-4240-B24B-EED19A0B2BC5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13C-A0D5-6941-9796-B4DF66E28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3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8C83-D5FB-4240-B24B-EED19A0B2BC5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13C-A0D5-6941-9796-B4DF66E28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9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C8C83-D5FB-4240-B24B-EED19A0B2BC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5613C-A0D5-6941-9796-B4DF66E28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5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Kale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178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e leaf PSN cells saf 40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8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e petiole epiderm saf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20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e petiole epiderm saf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6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e petiole epiderm saf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49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e petiole parench saf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45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e petiole parench saf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60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e petiole parench crystals saf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66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e petiole crstals saf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98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e petiole crystals saf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1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e leaf surface 4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84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2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e leaf epidermis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6445339" y="3440861"/>
            <a:ext cx="710799" cy="0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3432992" y="791610"/>
            <a:ext cx="710799" cy="0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77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e leaf epiderm saf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885764" y="3723042"/>
            <a:ext cx="710799" cy="0"/>
          </a:xfrm>
          <a:prstGeom prst="line">
            <a:avLst/>
          </a:prstGeom>
          <a:ln w="1016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586372" y="1718775"/>
            <a:ext cx="710799" cy="0"/>
          </a:xfrm>
          <a:prstGeom prst="line">
            <a:avLst/>
          </a:prstGeom>
          <a:ln w="1016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35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e leaf epidermis stomates 40X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174965" y="2070269"/>
            <a:ext cx="710799" cy="0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779159" y="3169990"/>
            <a:ext cx="610928" cy="0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58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e leaf epiderm saf 40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682765" y="840767"/>
            <a:ext cx="710799" cy="0"/>
          </a:xfrm>
          <a:prstGeom prst="line">
            <a:avLst/>
          </a:prstGeom>
          <a:ln w="1016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5247179" y="5286346"/>
            <a:ext cx="710799" cy="0"/>
          </a:xfrm>
          <a:prstGeom prst="line">
            <a:avLst/>
          </a:prstGeom>
          <a:ln w="1016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870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e leaf PSN parench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3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e leaf PSN cells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1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e leaf PSN cells 4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16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Macintosh PowerPoint</Application>
  <PresentationFormat>On-screen Show (4:3)</PresentationFormat>
  <Paragraphs>42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2016-02-03T22:30:00Z</dcterms:created>
  <dcterms:modified xsi:type="dcterms:W3CDTF">2016-02-03T22:30:39Z</dcterms:modified>
</cp:coreProperties>
</file>